
<file path=[Content_Types].xml><?xml version="1.0" encoding="utf-8"?>
<Types xmlns="http://schemas.openxmlformats.org/package/2006/content-types">
  <Override PartName="/ppt/slideLayouts/slideLayout8.xml" ContentType="application/vnd.openxmlformats-officedocument.presentationml.slideLayout+xml"/>
  <Override PartName="/ppt/notesSlides/notesSlide2.xml" ContentType="application/vnd.openxmlformats-officedocument.presentationml.notesSlide+xml"/>
  <Override PartName="/ppt/theme/theme2.xml" ContentType="application/vnd.openxmlformats-officedocument.theme+xml"/>
  <Override PartName="/ppt/notesSlides/notesSlide11.xml" ContentType="application/vnd.openxmlformats-officedocument.presentationml.notesSlide+xml"/>
  <Override PartName="/ppt/slides/slide2.xml" ContentType="application/vnd.openxmlformats-officedocument.presentationml.slide+xml"/>
  <Override PartName="/docProps/app.xml" ContentType="application/vnd.openxmlformats-officedocument.extended-properties+xml"/>
  <Override PartName="/ppt/notesSlides/notesSlide9.xml" ContentType="application/vnd.openxmlformats-officedocument.presentationml.notesSlide+xml"/>
  <Override PartName="/ppt/slides/slide11.xml" ContentType="application/vnd.openxmlformats-officedocument.presentationml.slide+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viewProps.xml" ContentType="application/vnd.openxmlformats-officedocument.presentationml.viewProps+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notesSlides/notesSlide4.xml" ContentType="application/vnd.openxmlformats-officedocument.presentationml.notesSlide+xml"/>
  <Override PartName="/ppt/slides/slide13.xml" ContentType="application/vnd.openxmlformats-officedocument.presentationml.slide+xml"/>
  <Override PartName="/ppt/slides/slide14.xml" ContentType="application/vnd.openxmlformats-officedocument.presentationml.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slideLayouts/slideLayout4.xml" ContentType="application/vnd.openxmlformats-officedocument.presentationml.slideLayout+xml"/>
  <Override PartName="/ppt/notesSlides/notesSlide5.xml" ContentType="application/vnd.openxmlformats-officedocument.presentationml.notesSlide+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theme/theme1.xml" ContentType="application/vnd.openxmlformats-officedocument.theme+xml"/>
  <Override PartName="/ppt/slideLayouts/slideLayout6.xml" ContentType="application/vnd.openxmlformats-officedocument.presentationml.slideLayout+xml"/>
  <Override PartName="/ppt/presentation.xml" ContentType="application/vnd.openxmlformats-officedocument.presentationml.presentation.main+xml"/>
  <Override PartName="/ppt/slides/slide5.xml" ContentType="application/vnd.openxmlformats-officedocument.presentationml.slide+xml"/>
  <Override PartName="/ppt/slides/slide10.xml" ContentType="application/vnd.openxmlformats-officedocument.presentationml.slide+xml"/>
  <Override PartName="/ppt/slideLayouts/slideLayout7.xml" ContentType="application/vnd.openxmlformats-officedocument.presentationml.slideLayout+xml"/>
  <Override PartName="/ppt/presProps.xml" ContentType="application/vnd.openxmlformats-officedocument.presentationml.presProps+xml"/>
  <Default Extension="jpeg" ContentType="image/jpeg"/>
  <Default Extension="png" ContentType="image/png"/>
  <Override PartName="/ppt/slides/slide3.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ppt/notesSlides/notesSlide8.xml" ContentType="application/vnd.openxmlformats-officedocument.presentationml.notesSlide+xml"/>
  <Override PartName="/docProps/core.xml" ContentType="application/vnd.openxmlformats-package.core-properties+xml"/>
  <Override PartName="/ppt/slides/slide8.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Override PartName="/ppt/notesSlides/notesSlide10.xml" ContentType="application/vnd.openxmlformats-officedocument.presentationml.notesSlide+xml"/>
  <Default Extension="rels" ContentType="application/vnd.openxmlformats-package.relationships+xml"/>
  <Override PartName="/ppt/slides/slide9.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12.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r:id="rId1"/>
  </p:sldMasterIdLst>
  <p:notesMasterIdLst>
    <p:notesMasterId r:id="rId18"/>
  </p:notesMasterIdLst>
  <p:sldIdLst>
    <p:sldId id="256" r:id="rId2"/>
    <p:sldId id="257" r:id="rId3"/>
    <p:sldId id="264" r:id="rId4"/>
    <p:sldId id="261" r:id="rId5"/>
    <p:sldId id="262" r:id="rId6"/>
    <p:sldId id="263" r:id="rId7"/>
    <p:sldId id="274" r:id="rId8"/>
    <p:sldId id="268" r:id="rId9"/>
    <p:sldId id="266" r:id="rId10"/>
    <p:sldId id="273" r:id="rId11"/>
    <p:sldId id="265" r:id="rId12"/>
    <p:sldId id="258" r:id="rId13"/>
    <p:sldId id="271" r:id="rId14"/>
    <p:sldId id="272" r:id="rId15"/>
    <p:sldId id="259" r:id="rId16"/>
    <p:sldId id="270"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28591B"/>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showOutlineIcons="0">
    <p:restoredLeft sz="15620"/>
    <p:restoredTop sz="94660"/>
  </p:normalViewPr>
  <p:slideViewPr>
    <p:cSldViewPr snapToObjects="1">
      <p:cViewPr varScale="1">
        <p:scale>
          <a:sx n="117" d="100"/>
          <a:sy n="117" d="100"/>
        </p:scale>
        <p:origin x="-640"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4" Type="http://schemas.openxmlformats.org/officeDocument/2006/relationships/slide" Target="slides/slide13.xml"/><Relationship Id="rId20" Type="http://schemas.openxmlformats.org/officeDocument/2006/relationships/presProps" Target="presProps.xml"/><Relationship Id="rId4" Type="http://schemas.openxmlformats.org/officeDocument/2006/relationships/slide" Target="slides/slide3.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7" Type="http://schemas.openxmlformats.org/officeDocument/2006/relationships/slide" Target="slides/slide6.xml"/><Relationship Id="rId11" Type="http://schemas.openxmlformats.org/officeDocument/2006/relationships/slide" Target="slides/slide10.xml"/><Relationship Id="rId1" Type="http://schemas.openxmlformats.org/officeDocument/2006/relationships/slideMaster" Target="slideMasters/slideMaster1.xml"/><Relationship Id="rId6" Type="http://schemas.openxmlformats.org/officeDocument/2006/relationships/slide" Target="slides/slide5.xml"/><Relationship Id="rId16" Type="http://schemas.openxmlformats.org/officeDocument/2006/relationships/slide" Target="slides/slide15.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5" Type="http://schemas.openxmlformats.org/officeDocument/2006/relationships/slide" Target="slides/slide4.xml"/><Relationship Id="rId15" Type="http://schemas.openxmlformats.org/officeDocument/2006/relationships/slide" Target="slides/slide14.xml"/><Relationship Id="rId12" Type="http://schemas.openxmlformats.org/officeDocument/2006/relationships/slide" Target="slides/slide11.xml"/><Relationship Id="rId17" Type="http://schemas.openxmlformats.org/officeDocument/2006/relationships/slide" Target="slides/slide16.xml"/><Relationship Id="rId19" Type="http://schemas.openxmlformats.org/officeDocument/2006/relationships/printerSettings" Target="printerSettings/printerSettings1.bin"/><Relationship Id="rId2" Type="http://schemas.openxmlformats.org/officeDocument/2006/relationships/slide" Target="slides/slide1.xml"/><Relationship Id="rId9" Type="http://schemas.openxmlformats.org/officeDocument/2006/relationships/slide" Target="slides/slide8.xml"/><Relationship Id="rId3" Type="http://schemas.openxmlformats.org/officeDocument/2006/relationships/slide" Target="slides/slide2.xml"/><Relationship Id="rId1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741DA0E-D04C-1145-9E99-987D1CFCE5D2}" type="datetimeFigureOut">
              <a:rPr lang="en-US" smtClean="0"/>
              <a:pPr/>
              <a:t>5/20/16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B5DEE15-F7BB-4546-B142-C514D2D0B376}"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B5DEE15-F7BB-4546-B142-C514D2D0B376}"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camp is host to people fleeing</a:t>
            </a:r>
            <a:r>
              <a:rPr lang="en-US" baseline="0" dirty="0" smtClean="0"/>
              <a:t> conflict from:</a:t>
            </a:r>
          </a:p>
          <a:p>
            <a:r>
              <a:rPr lang="en-US" baseline="0" dirty="0" smtClean="0"/>
              <a:t>South Sudan, Uganda, Burundi, Rwanda, Democratic Republic of Congo, Ethiopia, Eritrea, Somalia </a:t>
            </a:r>
          </a:p>
          <a:p>
            <a:endParaRPr lang="en-US" baseline="0" dirty="0" smtClean="0"/>
          </a:p>
          <a:p>
            <a:endParaRPr lang="en-US" baseline="0" dirty="0" smtClean="0"/>
          </a:p>
          <a:p>
            <a:r>
              <a:rPr lang="en-US" baseline="0" dirty="0" smtClean="0"/>
              <a:t>Total amount now in the camp 2015:</a:t>
            </a:r>
            <a:endParaRPr lang="en-US" dirty="0"/>
          </a:p>
        </p:txBody>
      </p:sp>
      <p:sp>
        <p:nvSpPr>
          <p:cNvPr id="4" name="Slide Number Placeholder 3"/>
          <p:cNvSpPr>
            <a:spLocks noGrp="1"/>
          </p:cNvSpPr>
          <p:nvPr>
            <p:ph type="sldNum" sz="quarter" idx="10"/>
          </p:nvPr>
        </p:nvSpPr>
        <p:spPr/>
        <p:txBody>
          <a:bodyPr/>
          <a:lstStyle/>
          <a:p>
            <a:fld id="{FB5DEE15-F7BB-4546-B142-C514D2D0B376}" type="slidenum">
              <a:rPr lang="en-US" smtClean="0"/>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B5DEE15-F7BB-4546-B142-C514D2D0B376}" type="slidenum">
              <a:rPr lang="en-US" smtClean="0"/>
              <a:pPr/>
              <a:t>15</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Re-ask this question.</a:t>
            </a:r>
            <a:endParaRPr lang="en-US" baseline="0" dirty="0" smtClean="0"/>
          </a:p>
          <a:p>
            <a:r>
              <a:rPr lang="en-US" baseline="0" dirty="0" smtClean="0"/>
              <a:t>How has creative learning been important to them? Hint: self expression, forging identity, celebration of ‘self’, creative analysis, ability to question meaning.</a:t>
            </a:r>
          </a:p>
          <a:p>
            <a:r>
              <a:rPr lang="en-US" baseline="0" dirty="0" smtClean="0"/>
              <a:t>Here are 2 quotes that support creative learning :</a:t>
            </a:r>
          </a:p>
          <a:p>
            <a:r>
              <a:rPr lang="en-US" baseline="0" dirty="0" smtClean="0"/>
              <a:t>Will </a:t>
            </a:r>
            <a:r>
              <a:rPr lang="en-US" baseline="0" dirty="0" err="1" smtClean="0"/>
              <a:t>Gompertz</a:t>
            </a:r>
            <a:r>
              <a:rPr lang="en-US" baseline="0" dirty="0" smtClean="0"/>
              <a:t>, BBC Arts editor: “We live in a world of urgent problems…… we won’t resolve them with brawn; they are only obstacles we can overcome by using our brains-when we are thinking like artists not behaving like animals. And we are all artists.”</a:t>
            </a:r>
          </a:p>
          <a:p>
            <a:r>
              <a:rPr lang="en-US" baseline="0" dirty="0" smtClean="0"/>
              <a:t>Dustin </a:t>
            </a:r>
            <a:r>
              <a:rPr lang="en-US" baseline="0" dirty="0" err="1" smtClean="0"/>
              <a:t>Timebrook</a:t>
            </a:r>
            <a:r>
              <a:rPr lang="en-US" baseline="0" dirty="0" smtClean="0"/>
              <a:t>: “The person with creative literacy is able to fins purpose and apply meaning to their world rather than having meaning handed down and purpose assigned to them”</a:t>
            </a:r>
          </a:p>
          <a:p>
            <a:endParaRPr lang="en-US" baseline="0" dirty="0" smtClean="0"/>
          </a:p>
        </p:txBody>
      </p:sp>
      <p:sp>
        <p:nvSpPr>
          <p:cNvPr id="4" name="Slide Number Placeholder 3"/>
          <p:cNvSpPr>
            <a:spLocks noGrp="1"/>
          </p:cNvSpPr>
          <p:nvPr>
            <p:ph type="sldNum" sz="quarter" idx="10"/>
          </p:nvPr>
        </p:nvSpPr>
        <p:spPr/>
        <p:txBody>
          <a:bodyPr/>
          <a:lstStyle/>
          <a:p>
            <a:fld id="{FB5DEE15-F7BB-4546-B142-C514D2D0B376}" type="slidenum">
              <a:rPr lang="en-US" smtClean="0"/>
              <a:pPr/>
              <a:t>16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Pose</a:t>
            </a:r>
            <a:r>
              <a:rPr lang="en-US" baseline="0" dirty="0" smtClean="0"/>
              <a:t> this question to your students- allow them to ponder on it as the presentation continues.</a:t>
            </a:r>
            <a:endParaRPr lang="en-US" dirty="0"/>
          </a:p>
        </p:txBody>
      </p:sp>
      <p:sp>
        <p:nvSpPr>
          <p:cNvPr id="4" name="Slide Number Placeholder 3"/>
          <p:cNvSpPr>
            <a:spLocks noGrp="1"/>
          </p:cNvSpPr>
          <p:nvPr>
            <p:ph type="sldNum" sz="quarter" idx="10"/>
          </p:nvPr>
        </p:nvSpPr>
        <p:spPr/>
        <p:txBody>
          <a:bodyPr/>
          <a:lstStyle/>
          <a:p>
            <a:fld id="{FB5DEE15-F7BB-4546-B142-C514D2D0B376}" type="slidenum">
              <a:rPr lang="en-US" smtClean="0"/>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the North West point of Kenya.</a:t>
            </a:r>
          </a:p>
          <a:p>
            <a:r>
              <a:rPr lang="en-US" dirty="0" smtClean="0"/>
              <a:t>On the border of Kenya</a:t>
            </a:r>
            <a:r>
              <a:rPr lang="en-US" baseline="0" dirty="0" smtClean="0"/>
              <a:t> and South Sudan.</a:t>
            </a:r>
          </a:p>
          <a:p>
            <a:r>
              <a:rPr lang="en-US" baseline="0" dirty="0" smtClean="0"/>
              <a:t>Established in 1997 to accommodate thousands fleeing Sudan in Africa’s longest civil war.</a:t>
            </a:r>
            <a:endParaRPr lang="en-US" dirty="0"/>
          </a:p>
        </p:txBody>
      </p:sp>
      <p:sp>
        <p:nvSpPr>
          <p:cNvPr id="4" name="Slide Number Placeholder 3"/>
          <p:cNvSpPr>
            <a:spLocks noGrp="1"/>
          </p:cNvSpPr>
          <p:nvPr>
            <p:ph type="sldNum" sz="quarter" idx="10"/>
          </p:nvPr>
        </p:nvSpPr>
        <p:spPr/>
        <p:txBody>
          <a:bodyPr/>
          <a:lstStyle/>
          <a:p>
            <a:fld id="{FB5DEE15-F7BB-4546-B142-C514D2D0B376}" type="slidenum">
              <a:rPr lang="en-US" smtClean="0"/>
              <a:pPr/>
              <a:t>4</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a:r>
            <a:r>
              <a:rPr lang="en-US" dirty="0" err="1" smtClean="0"/>
              <a:t>Kakuma</a:t>
            </a:r>
            <a:r>
              <a:rPr lang="en-US" dirty="0" smtClean="0"/>
              <a:t>’ means</a:t>
            </a:r>
            <a:r>
              <a:rPr lang="en-US" baseline="0" dirty="0" smtClean="0"/>
              <a:t> nowhere</a:t>
            </a:r>
          </a:p>
          <a:p>
            <a:r>
              <a:rPr lang="en-US" baseline="0" dirty="0" smtClean="0"/>
              <a:t>The refugee camp is in the middle of nowhere in Kenya-3 hours rocky road drive to the nearest town </a:t>
            </a:r>
            <a:r>
              <a:rPr lang="en-US" baseline="0" dirty="0" err="1" smtClean="0"/>
              <a:t>Lokichoggio</a:t>
            </a:r>
            <a:endParaRPr lang="en-US" baseline="0" dirty="0" smtClean="0"/>
          </a:p>
          <a:p>
            <a:r>
              <a:rPr lang="en-US" baseline="0" dirty="0" smtClean="0"/>
              <a:t>Average temperature 40 degrees.</a:t>
            </a:r>
            <a:endParaRPr lang="en-US" dirty="0"/>
          </a:p>
        </p:txBody>
      </p:sp>
      <p:sp>
        <p:nvSpPr>
          <p:cNvPr id="4" name="Slide Number Placeholder 3"/>
          <p:cNvSpPr>
            <a:spLocks noGrp="1"/>
          </p:cNvSpPr>
          <p:nvPr>
            <p:ph type="sldNum" sz="quarter" idx="10"/>
          </p:nvPr>
        </p:nvSpPr>
        <p:spPr/>
        <p:txBody>
          <a:bodyPr/>
          <a:lstStyle/>
          <a:p>
            <a:fld id="{FB5DEE15-F7BB-4546-B142-C514D2D0B376}"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Kakuma</a:t>
            </a:r>
            <a:r>
              <a:rPr lang="en-US" dirty="0" smtClean="0"/>
              <a:t> is</a:t>
            </a:r>
            <a:r>
              <a:rPr lang="en-US" baseline="0" dirty="0" smtClean="0"/>
              <a:t> in Turkana. </a:t>
            </a:r>
          </a:p>
          <a:p>
            <a:r>
              <a:rPr lang="en-US" baseline="0" dirty="0" smtClean="0"/>
              <a:t>The Turkana tribe are the people that live there and are one of Kenya’s most ancient, primitive tribes.</a:t>
            </a:r>
          </a:p>
          <a:p>
            <a:r>
              <a:rPr lang="en-US" baseline="0" dirty="0" smtClean="0"/>
              <a:t>They have been forced to share their land with the refugees. There are currently</a:t>
            </a:r>
            <a:r>
              <a:rPr lang="en-US" baseline="0" dirty="0" smtClean="0"/>
              <a:t> 187,000 </a:t>
            </a:r>
            <a:r>
              <a:rPr lang="en-US" baseline="0" dirty="0" smtClean="0"/>
              <a:t>refugees living in </a:t>
            </a:r>
            <a:r>
              <a:rPr lang="en-US" baseline="0" dirty="0" err="1" smtClean="0"/>
              <a:t>Kakuma</a:t>
            </a:r>
            <a:r>
              <a:rPr lang="en-US" baseline="0" dirty="0" smtClean="0"/>
              <a:t>.</a:t>
            </a:r>
          </a:p>
        </p:txBody>
      </p:sp>
      <p:sp>
        <p:nvSpPr>
          <p:cNvPr id="4" name="Slide Number Placeholder 3"/>
          <p:cNvSpPr>
            <a:spLocks noGrp="1"/>
          </p:cNvSpPr>
          <p:nvPr>
            <p:ph type="sldNum" sz="quarter" idx="10"/>
          </p:nvPr>
        </p:nvSpPr>
        <p:spPr/>
        <p:txBody>
          <a:bodyPr/>
          <a:lstStyle/>
          <a:p>
            <a:fld id="{FB5DEE15-F7BB-4546-B142-C514D2D0B376}" type="slidenum">
              <a:rPr lang="en-US" smtClean="0"/>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Kakuma</a:t>
            </a:r>
            <a:r>
              <a:rPr lang="en-US" baseline="0" dirty="0" smtClean="0"/>
              <a:t> is comprised of 4 big zones. Each zone is separated into different ethnic and tribal c</a:t>
            </a:r>
            <a:r>
              <a:rPr lang="en-US" dirty="0" smtClean="0"/>
              <a:t>ommunities.</a:t>
            </a:r>
            <a:r>
              <a:rPr lang="en-US" baseline="0" dirty="0" smtClean="0"/>
              <a:t> This has been done to avoid conflict and encourage a feeling of ‘home’-however as a result young people growing up in the camp live segregated now knowing the other types of people living alongside them. This can create distrust and suspicion. My Start projects in the camp are inclusive: we have a diverse selection of students from a number of different backgrounds within our groups. Why do you think this is important?</a:t>
            </a:r>
            <a:endParaRPr lang="en-US" dirty="0"/>
          </a:p>
        </p:txBody>
      </p:sp>
      <p:sp>
        <p:nvSpPr>
          <p:cNvPr id="4" name="Slide Number Placeholder 3"/>
          <p:cNvSpPr>
            <a:spLocks noGrp="1"/>
          </p:cNvSpPr>
          <p:nvPr>
            <p:ph type="sldNum" sz="quarter" idx="10"/>
          </p:nvPr>
        </p:nvSpPr>
        <p:spPr/>
        <p:txBody>
          <a:bodyPr/>
          <a:lstStyle/>
          <a:p>
            <a:fld id="{FB5DEE15-F7BB-4546-B142-C514D2D0B376}"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camp is well established and has set up a number of resources. </a:t>
            </a:r>
          </a:p>
          <a:p>
            <a:r>
              <a:rPr lang="en-US" dirty="0" smtClean="0"/>
              <a:t>There</a:t>
            </a:r>
            <a:r>
              <a:rPr lang="en-US" baseline="0" dirty="0" smtClean="0"/>
              <a:t> are basic schools, hospitals and shops.</a:t>
            </a:r>
            <a:endParaRPr lang="en-US" dirty="0" smtClean="0"/>
          </a:p>
          <a:p>
            <a:r>
              <a:rPr lang="en-US" dirty="0" smtClean="0"/>
              <a:t>Some</a:t>
            </a:r>
            <a:r>
              <a:rPr lang="en-US" baseline="0" dirty="0" smtClean="0"/>
              <a:t> p</a:t>
            </a:r>
            <a:r>
              <a:rPr lang="en-US" dirty="0" smtClean="0"/>
              <a:t>eople</a:t>
            </a:r>
            <a:r>
              <a:rPr lang="en-US" baseline="0" dirty="0" smtClean="0"/>
              <a:t> were born in the camp and have lived there all their lives.</a:t>
            </a:r>
          </a:p>
        </p:txBody>
      </p:sp>
      <p:sp>
        <p:nvSpPr>
          <p:cNvPr id="4" name="Slide Number Placeholder 3"/>
          <p:cNvSpPr>
            <a:spLocks noGrp="1"/>
          </p:cNvSpPr>
          <p:nvPr>
            <p:ph type="sldNum" sz="quarter" idx="10"/>
          </p:nvPr>
        </p:nvSpPr>
        <p:spPr/>
        <p:txBody>
          <a:bodyPr/>
          <a:lstStyle/>
          <a:p>
            <a:fld id="{FB5DEE15-F7BB-4546-B142-C514D2D0B376}"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 shop in the market place in </a:t>
            </a:r>
            <a:r>
              <a:rPr lang="en-US" dirty="0" err="1" smtClean="0"/>
              <a:t>Kakuma</a:t>
            </a:r>
            <a:r>
              <a:rPr lang="en-US" dirty="0" smtClean="0"/>
              <a:t> 1: one of the most developed</a:t>
            </a:r>
            <a:r>
              <a:rPr lang="en-US" baseline="0" dirty="0" smtClean="0"/>
              <a:t> areas of the camp. </a:t>
            </a:r>
            <a:endParaRPr lang="en-US" dirty="0"/>
          </a:p>
        </p:txBody>
      </p:sp>
      <p:sp>
        <p:nvSpPr>
          <p:cNvPr id="4" name="Slide Number Placeholder 3"/>
          <p:cNvSpPr>
            <a:spLocks noGrp="1"/>
          </p:cNvSpPr>
          <p:nvPr>
            <p:ph type="sldNum" sz="quarter" idx="10"/>
          </p:nvPr>
        </p:nvSpPr>
        <p:spPr/>
        <p:txBody>
          <a:bodyPr/>
          <a:lstStyle/>
          <a:p>
            <a:fld id="{FB5DEE15-F7BB-4546-B142-C514D2D0B376}" type="slidenum">
              <a:rPr lang="en-US" smtClean="0"/>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FB5DEE15-F7BB-4546-B142-C514D2D0B376}"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8ACEA72F-0A9E-5841-A81C-04DE03F6258E}" type="datetimeFigureOut">
              <a:rPr lang="en-US" smtClean="0"/>
              <a:pPr/>
              <a:t>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82060E-C4DF-064C-9922-E1A83A50CF8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8ACEA72F-0A9E-5841-A81C-04DE03F6258E}" type="datetimeFigureOut">
              <a:rPr lang="en-US" smtClean="0"/>
              <a:pPr/>
              <a:t>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82060E-C4DF-064C-9922-E1A83A50CF8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8ACEA72F-0A9E-5841-A81C-04DE03F6258E}" type="datetimeFigureOut">
              <a:rPr lang="en-US" smtClean="0"/>
              <a:pPr/>
              <a:t>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82060E-C4DF-064C-9922-E1A83A50CF8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8ACEA72F-0A9E-5841-A81C-04DE03F6258E}" type="datetimeFigureOut">
              <a:rPr lang="en-US" smtClean="0"/>
              <a:pPr/>
              <a:t>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82060E-C4DF-064C-9922-E1A83A50CF8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8ACEA72F-0A9E-5841-A81C-04DE03F6258E}" type="datetimeFigureOut">
              <a:rPr lang="en-US" smtClean="0"/>
              <a:pPr/>
              <a:t>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82060E-C4DF-064C-9922-E1A83A50CF8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8ACEA72F-0A9E-5841-A81C-04DE03F6258E}" type="datetimeFigureOut">
              <a:rPr lang="en-US" smtClean="0"/>
              <a:pPr/>
              <a:t>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82060E-C4DF-064C-9922-E1A83A50CF8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8ACEA72F-0A9E-5841-A81C-04DE03F6258E}" type="datetimeFigureOut">
              <a:rPr lang="en-US" smtClean="0"/>
              <a:pPr/>
              <a:t>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82060E-C4DF-064C-9922-E1A83A50CF8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8ACEA72F-0A9E-5841-A81C-04DE03F6258E}" type="datetimeFigureOut">
              <a:rPr lang="en-US" smtClean="0"/>
              <a:pPr/>
              <a:t>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82060E-C4DF-064C-9922-E1A83A50CF8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CEA72F-0A9E-5841-A81C-04DE03F6258E}" type="datetimeFigureOut">
              <a:rPr lang="en-US" smtClean="0"/>
              <a:pPr/>
              <a:t>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82060E-C4DF-064C-9922-E1A83A50CF8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8ACEA72F-0A9E-5841-A81C-04DE03F6258E}" type="datetimeFigureOut">
              <a:rPr lang="en-US" smtClean="0"/>
              <a:pPr/>
              <a:t>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82060E-C4DF-064C-9922-E1A83A50CF8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8ACEA72F-0A9E-5841-A81C-04DE03F6258E}" type="datetimeFigureOut">
              <a:rPr lang="en-US" smtClean="0"/>
              <a:pPr/>
              <a:t>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82060E-C4DF-064C-9922-E1A83A50CF8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CEA72F-0A9E-5841-A81C-04DE03F6258E}" type="datetimeFigureOut">
              <a:rPr lang="en-US" smtClean="0"/>
              <a:pPr/>
              <a:t>5/20/16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82060E-C4DF-064C-9922-E1A83A50CF8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4" Type="http://schemas.openxmlformats.org/officeDocument/2006/relationships/image" Target="../media/image6.jpeg"/><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3.jpeg"/><Relationship Id="rId5" Type="http://schemas.openxmlformats.org/officeDocument/2006/relationships/image" Target="file://localhost/Users/emmanueljal/Downloads/my%20start%20LOGO-1-1.jpg" TargetMode="External"/></Relationships>
</file>

<file path=ppt/slides/_rels/slide11.xml.rels><?xml version="1.0" encoding="UTF-8" standalone="yes"?>
<Relationships xmlns="http://schemas.openxmlformats.org/package/2006/relationships"><Relationship Id="rId4" Type="http://schemas.openxmlformats.org/officeDocument/2006/relationships/image" Target="../media/image6.jpe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4.jpeg"/><Relationship Id="rId5" Type="http://schemas.openxmlformats.org/officeDocument/2006/relationships/image" Target="file://localhost/Users/emmanueljal/Downloads/my%20start%20LOGO-1-1.jpg" TargetMode="External"/></Relationships>
</file>

<file path=ppt/slides/_rels/slide12.xml.rels><?xml version="1.0" encoding="UTF-8" standalone="yes"?>
<Relationships xmlns="http://schemas.openxmlformats.org/package/2006/relationships"><Relationship Id="rId4" Type="http://schemas.openxmlformats.org/officeDocument/2006/relationships/image" Target="file://localhost/Users/emmanueljal/Downloads/my%20start%20LOGO-1-1.jpg" TargetMode="External"/><Relationship Id="rId1" Type="http://schemas.openxmlformats.org/officeDocument/2006/relationships/slideLayout" Target="../slideLayouts/slideLayout1.xml"/><Relationship Id="rId2" Type="http://schemas.openxmlformats.org/officeDocument/2006/relationships/image" Target="../media/image15.jpeg"/><Relationship Id="rId3" Type="http://schemas.openxmlformats.org/officeDocument/2006/relationships/image" Target="../media/image6.jpeg"/></Relationships>
</file>

<file path=ppt/slides/_rels/slide13.xml.rels><?xml version="1.0" encoding="UTF-8" standalone="yes"?>
<Relationships xmlns="http://schemas.openxmlformats.org/package/2006/relationships"><Relationship Id="rId4" Type="http://schemas.openxmlformats.org/officeDocument/2006/relationships/image" Target="file://localhost/Users/emmanueljal/Downloads/my%20start%20LOGO-1-1.jpg" TargetMode="External"/><Relationship Id="rId1" Type="http://schemas.openxmlformats.org/officeDocument/2006/relationships/slideLayout" Target="../slideLayouts/slideLayout1.xml"/><Relationship Id="rId2" Type="http://schemas.openxmlformats.org/officeDocument/2006/relationships/image" Target="../media/image16.jpeg"/><Relationship Id="rId3" Type="http://schemas.openxmlformats.org/officeDocument/2006/relationships/image" Target="../media/image6.jpeg"/></Relationships>
</file>

<file path=ppt/slides/_rels/slide14.xml.rels><?xml version="1.0" encoding="UTF-8" standalone="yes"?>
<Relationships xmlns="http://schemas.openxmlformats.org/package/2006/relationships"><Relationship Id="rId4" Type="http://schemas.openxmlformats.org/officeDocument/2006/relationships/image" Target="file://localhost/Users/emmanueljal/Downloads/my%20start%20LOGO-1-1.jpg" TargetMode="External"/><Relationship Id="rId1" Type="http://schemas.openxmlformats.org/officeDocument/2006/relationships/slideLayout" Target="../slideLayouts/slideLayout1.xml"/><Relationship Id="rId2" Type="http://schemas.openxmlformats.org/officeDocument/2006/relationships/image" Target="../media/image17.jpeg"/><Relationship Id="rId3" Type="http://schemas.openxmlformats.org/officeDocument/2006/relationships/image" Target="../media/image6.jpeg"/></Relationships>
</file>

<file path=ppt/slides/_rels/slide15.xml.rels><?xml version="1.0" encoding="UTF-8" standalone="yes"?>
<Relationships xmlns="http://schemas.openxmlformats.org/package/2006/relationships"><Relationship Id="rId4" Type="http://schemas.openxmlformats.org/officeDocument/2006/relationships/image" Target="../media/image6.jpe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8.jpeg"/><Relationship Id="rId5" Type="http://schemas.openxmlformats.org/officeDocument/2006/relationships/image" Target="file://localhost/Users/emmanueljal/Downloads/my%20start%20LOGO-1-1.jpg"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3" Type="http://schemas.openxmlformats.org/officeDocument/2006/relationships/image" Target="../media/image19.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4" Type="http://schemas.openxmlformats.org/officeDocument/2006/relationships/image" Target="../media/image6.jpeg"/><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jpeg"/><Relationship Id="rId5" Type="http://schemas.openxmlformats.org/officeDocument/2006/relationships/image" Target="file://localhost/Users/emmanueljal/Downloads/my%20start%20LOGO-1-1.jpg" TargetMode="External"/></Relationships>
</file>

<file path=ppt/slides/_rels/slide4.xml.rels><?xml version="1.0" encoding="UTF-8" standalone="yes"?>
<Relationships xmlns="http://schemas.openxmlformats.org/package/2006/relationships"><Relationship Id="rId4" Type="http://schemas.openxmlformats.org/officeDocument/2006/relationships/image" Target="../media/image7.jpeg"/><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4" Type="http://schemas.openxmlformats.org/officeDocument/2006/relationships/image" Target="../media/image6.jpeg"/><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jpeg"/><Relationship Id="rId5" Type="http://schemas.openxmlformats.org/officeDocument/2006/relationships/image" Target="file://localhost/Users/emmanueljal/Downloads/my%20start%20LOGO-1-1.jpg" TargetMode="External"/></Relationships>
</file>

<file path=ppt/slides/_rels/slide6.xml.rels><?xml version="1.0" encoding="UTF-8" standalone="yes"?>
<Relationships xmlns="http://schemas.openxmlformats.org/package/2006/relationships"><Relationship Id="rId4" Type="http://schemas.openxmlformats.org/officeDocument/2006/relationships/image" Target="../media/image6.jpe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9.jpeg"/><Relationship Id="rId5" Type="http://schemas.openxmlformats.org/officeDocument/2006/relationships/image" Target="file://localhost/Users/emmanueljal/Downloads/my%20start%20LOGO-1-1.jpg" TargetMode="External"/></Relationships>
</file>

<file path=ppt/slides/_rels/slide7.xml.rels><?xml version="1.0" encoding="UTF-8" standalone="yes"?>
<Relationships xmlns="http://schemas.openxmlformats.org/package/2006/relationships"><Relationship Id="rId4" Type="http://schemas.openxmlformats.org/officeDocument/2006/relationships/image" Target="../media/image6.jpe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0.jpeg"/><Relationship Id="rId5" Type="http://schemas.openxmlformats.org/officeDocument/2006/relationships/image" Target="file://localhost/Users/emmanueljal/Downloads/my%20start%20LOGO-1-1.jpg" TargetMode="External"/></Relationships>
</file>

<file path=ppt/slides/_rels/slide8.xml.rels><?xml version="1.0" encoding="UTF-8" standalone="yes"?>
<Relationships xmlns="http://schemas.openxmlformats.org/package/2006/relationships"><Relationship Id="rId4" Type="http://schemas.openxmlformats.org/officeDocument/2006/relationships/image" Target="../media/image6.jpe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1.jpeg"/><Relationship Id="rId5" Type="http://schemas.openxmlformats.org/officeDocument/2006/relationships/image" Target="file://localhost/Users/emmanueljal/Downloads/my%20start%20LOGO-1-1.jpg" TargetMode="External"/></Relationships>
</file>

<file path=ppt/slides/_rels/slide9.xml.rels><?xml version="1.0" encoding="UTF-8" standalone="yes"?>
<Relationships xmlns="http://schemas.openxmlformats.org/package/2006/relationships"><Relationship Id="rId4" Type="http://schemas.openxmlformats.org/officeDocument/2006/relationships/image" Target="../media/image6.jpeg"/><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2.jpeg"/><Relationship Id="rId5" Type="http://schemas.openxmlformats.org/officeDocument/2006/relationships/image" Target="file://localhost/Users/emmanueljal/Downloads/my%20start%20LOGO-1-1.jpg"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635750" y="228600"/>
            <a:ext cx="2273300" cy="965200"/>
          </a:xfrm>
          <a:prstGeom prst="rect">
            <a:avLst/>
          </a:prstGeom>
        </p:spPr>
      </p:pic>
      <p:pic>
        <p:nvPicPr>
          <p:cNvPr id="5" name="Picture 4"/>
          <p:cNvPicPr preferRelativeResize="0">
            <a:picLocks/>
          </p:cNvPicPr>
          <p:nvPr/>
        </p:nvPicPr>
        <p:blipFill>
          <a:blip r:embed="rId4"/>
          <a:stretch>
            <a:fillRect/>
          </a:stretch>
        </p:blipFill>
        <p:spPr>
          <a:xfrm>
            <a:off x="1676400" y="1981200"/>
            <a:ext cx="5791200" cy="3581400"/>
          </a:xfrm>
          <a:prstGeom prst="rect">
            <a:avLst/>
          </a:prstGeom>
          <a:noFill/>
          <a:ln>
            <a:noFill/>
          </a:ln>
        </p:spPr>
      </p:pic>
      <p:sp>
        <p:nvSpPr>
          <p:cNvPr id="6" name="TextBox 5"/>
          <p:cNvSpPr txBox="1"/>
          <p:nvPr/>
        </p:nvSpPr>
        <p:spPr>
          <a:xfrm>
            <a:off x="1676400" y="5747266"/>
            <a:ext cx="5791200" cy="400110"/>
          </a:xfrm>
          <a:prstGeom prst="rect">
            <a:avLst/>
          </a:prstGeom>
          <a:noFill/>
        </p:spPr>
        <p:txBody>
          <a:bodyPr wrap="square" rtlCol="0">
            <a:spAutoFit/>
          </a:bodyPr>
          <a:lstStyle/>
          <a:p>
            <a:pPr algn="ctr">
              <a:buSzPct val="100000"/>
            </a:pPr>
            <a:r>
              <a:rPr lang="en-US" sz="2000" b="1" dirty="0" smtClean="0">
                <a:solidFill>
                  <a:srgbClr val="28591B"/>
                </a:solidFill>
              </a:rPr>
              <a:t>My Story </a:t>
            </a:r>
            <a:r>
              <a:rPr lang="en-US" sz="2000" b="1" dirty="0" smtClean="0">
                <a:solidFill>
                  <a:srgbClr val="28591B"/>
                </a:solidFill>
                <a:latin typeface="Wingdings"/>
                <a:ea typeface="Wingdings"/>
                <a:cs typeface="Wingdings"/>
              </a:rPr>
              <a:t></a:t>
            </a:r>
            <a:r>
              <a:rPr lang="en-US" sz="2000" b="1" dirty="0" smtClean="0">
                <a:solidFill>
                  <a:srgbClr val="28591B"/>
                </a:solidFill>
              </a:rPr>
              <a:t> My Art </a:t>
            </a:r>
            <a:r>
              <a:rPr lang="en-US" sz="2000" b="1" dirty="0" smtClean="0">
                <a:solidFill>
                  <a:srgbClr val="28591B"/>
                </a:solidFill>
                <a:latin typeface="Wingdings"/>
                <a:ea typeface="Wingdings"/>
                <a:cs typeface="Wingdings"/>
              </a:rPr>
              <a:t></a:t>
            </a:r>
            <a:r>
              <a:rPr lang="en-US" sz="2000" b="1" dirty="0" smtClean="0">
                <a:solidFill>
                  <a:srgbClr val="28591B"/>
                </a:solidFill>
              </a:rPr>
              <a:t> My Start</a:t>
            </a:r>
            <a:endParaRPr lang="en-US" sz="2000" b="1" dirty="0">
              <a:solidFill>
                <a:srgbClr val="28591B"/>
              </a:solidFill>
            </a:endParaRPr>
          </a:p>
        </p:txBody>
      </p:sp>
      <p:sp>
        <p:nvSpPr>
          <p:cNvPr id="8" name="TextBox 7"/>
          <p:cNvSpPr txBox="1"/>
          <p:nvPr/>
        </p:nvSpPr>
        <p:spPr>
          <a:xfrm>
            <a:off x="1676400" y="1277034"/>
            <a:ext cx="5791200" cy="384721"/>
          </a:xfrm>
          <a:prstGeom prst="rect">
            <a:avLst/>
          </a:prstGeom>
          <a:noFill/>
        </p:spPr>
        <p:txBody>
          <a:bodyPr wrap="square" rtlCol="0">
            <a:spAutoFit/>
          </a:bodyPr>
          <a:lstStyle/>
          <a:p>
            <a:pPr algn="ctr"/>
            <a:r>
              <a:rPr lang="en-US" sz="1900" dirty="0" smtClean="0">
                <a:solidFill>
                  <a:schemeClr val="tx1">
                    <a:lumMod val="65000"/>
                    <a:lumOff val="35000"/>
                  </a:schemeClr>
                </a:solidFill>
                <a:cs typeface="Arial"/>
              </a:rPr>
              <a:t>Sharing stories through Art</a:t>
            </a:r>
            <a:endParaRPr lang="en-US" sz="1900" dirty="0">
              <a:solidFill>
                <a:schemeClr val="tx1">
                  <a:lumMod val="65000"/>
                  <a:lumOff val="35000"/>
                </a:schemeClr>
              </a:solidFill>
              <a:cs typeface="Aria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2" name="TextBox 11"/>
          <p:cNvSpPr txBox="1"/>
          <p:nvPr/>
        </p:nvSpPr>
        <p:spPr>
          <a:xfrm>
            <a:off x="2667000" y="914400"/>
            <a:ext cx="3497791" cy="1200328"/>
          </a:xfrm>
          <a:prstGeom prst="rect">
            <a:avLst/>
          </a:prstGeom>
          <a:noFill/>
        </p:spPr>
        <p:txBody>
          <a:bodyPr wrap="square" rtlCol="0">
            <a:spAutoFit/>
          </a:bodyPr>
          <a:lstStyle/>
          <a:p>
            <a:pPr algn="ctr"/>
            <a:r>
              <a:rPr lang="en-US" sz="2400" dirty="0" smtClean="0">
                <a:solidFill>
                  <a:schemeClr val="tx1">
                    <a:lumMod val="65000"/>
                    <a:lumOff val="35000"/>
                  </a:schemeClr>
                </a:solidFill>
              </a:rPr>
              <a:t>Who Lives in the refugee camp?</a:t>
            </a:r>
          </a:p>
          <a:p>
            <a:endParaRPr lang="en-US" sz="2400" dirty="0" smtClean="0">
              <a:solidFill>
                <a:srgbClr val="000000"/>
              </a:solidFill>
            </a:endParaRPr>
          </a:p>
          <a:p>
            <a:endParaRPr lang="en-US" sz="2400" dirty="0" smtClean="0">
              <a:solidFill>
                <a:srgbClr val="000000"/>
              </a:solidFill>
            </a:endParaRPr>
          </a:p>
        </p:txBody>
      </p:sp>
      <p:sp>
        <p:nvSpPr>
          <p:cNvPr id="6" name="TextBox 5"/>
          <p:cNvSpPr txBox="1"/>
          <p:nvPr/>
        </p:nvSpPr>
        <p:spPr>
          <a:xfrm>
            <a:off x="5943600" y="1828800"/>
            <a:ext cx="2965450" cy="461665"/>
          </a:xfrm>
          <a:prstGeom prst="rect">
            <a:avLst/>
          </a:prstGeom>
          <a:noFill/>
        </p:spPr>
        <p:txBody>
          <a:bodyPr wrap="square" rtlCol="0">
            <a:spAutoFit/>
          </a:bodyPr>
          <a:lstStyle/>
          <a:p>
            <a:r>
              <a:rPr lang="en-US" sz="2400" dirty="0" smtClean="0"/>
              <a:t>187</a:t>
            </a:r>
            <a:r>
              <a:rPr lang="en-US" sz="2400" dirty="0" smtClean="0"/>
              <a:t>,000 </a:t>
            </a:r>
            <a:r>
              <a:rPr lang="en-US" sz="2400" dirty="0" smtClean="0"/>
              <a:t>refugees</a:t>
            </a:r>
            <a:endParaRPr lang="en-US" sz="2400" dirty="0"/>
          </a:p>
        </p:txBody>
      </p:sp>
      <p:pic>
        <p:nvPicPr>
          <p:cNvPr id="5" name="my start LOGO-1-1.jpg" descr="/Users/emmanueljal/Desktop/my start LOGO-1-1.jpg"/>
          <p:cNvPicPr>
            <a:picLocks noChangeAspect="1"/>
          </p:cNvPicPr>
          <p:nvPr/>
        </p:nvPicPr>
        <p:blipFill>
          <a:blip r:embed="rId4" r:link="rId5">
            <a:clrChange>
              <a:clrFrom>
                <a:srgbClr val="FFFFFF"/>
              </a:clrFrom>
              <a:clrTo>
                <a:srgbClr val="FFFFFF">
                  <a:alpha val="0"/>
                </a:srgbClr>
              </a:clrTo>
            </a:clrChange>
          </a:blip>
          <a:stretch>
            <a:fillRect/>
          </a:stretch>
        </p:blipFill>
        <p:spPr>
          <a:xfrm>
            <a:off x="6872986" y="228600"/>
            <a:ext cx="2036064" cy="86868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can you?.jpg"/>
          <p:cNvPicPr>
            <a:picLocks noChangeAspect="1"/>
          </p:cNvPicPr>
          <p:nvPr/>
        </p:nvPicPr>
        <p:blipFill>
          <a:blip r:embed="rId3"/>
          <a:stretch>
            <a:fillRect/>
          </a:stretch>
        </p:blipFill>
        <p:spPr>
          <a:xfrm>
            <a:off x="1066800" y="0"/>
            <a:ext cx="4579409" cy="6869113"/>
          </a:xfrm>
          <a:prstGeom prst="rect">
            <a:avLst/>
          </a:prstGeom>
        </p:spPr>
      </p:pic>
      <p:sp>
        <p:nvSpPr>
          <p:cNvPr id="13" name="TextBox 12"/>
          <p:cNvSpPr txBox="1"/>
          <p:nvPr/>
        </p:nvSpPr>
        <p:spPr>
          <a:xfrm>
            <a:off x="5943600" y="1752600"/>
            <a:ext cx="2839239" cy="2585323"/>
          </a:xfrm>
          <a:prstGeom prst="rect">
            <a:avLst/>
          </a:prstGeom>
          <a:noFill/>
        </p:spPr>
        <p:txBody>
          <a:bodyPr wrap="none" rtlCol="0">
            <a:spAutoFit/>
          </a:bodyPr>
          <a:lstStyle/>
          <a:p>
            <a:r>
              <a:rPr lang="en-US" dirty="0" smtClean="0">
                <a:solidFill>
                  <a:srgbClr val="595959"/>
                </a:solidFill>
              </a:rPr>
              <a:t>South Sudan</a:t>
            </a:r>
          </a:p>
          <a:p>
            <a:r>
              <a:rPr lang="en-US" dirty="0" smtClean="0">
                <a:solidFill>
                  <a:srgbClr val="595959"/>
                </a:solidFill>
              </a:rPr>
              <a:t>Sudan</a:t>
            </a:r>
          </a:p>
          <a:p>
            <a:r>
              <a:rPr lang="en-US" dirty="0" smtClean="0">
                <a:solidFill>
                  <a:srgbClr val="595959"/>
                </a:solidFill>
              </a:rPr>
              <a:t>Uganda</a:t>
            </a:r>
          </a:p>
          <a:p>
            <a:r>
              <a:rPr lang="en-US" dirty="0" smtClean="0">
                <a:solidFill>
                  <a:srgbClr val="595959"/>
                </a:solidFill>
              </a:rPr>
              <a:t>Rwanda</a:t>
            </a:r>
          </a:p>
          <a:p>
            <a:r>
              <a:rPr lang="en-US" dirty="0" smtClean="0">
                <a:solidFill>
                  <a:srgbClr val="595959"/>
                </a:solidFill>
              </a:rPr>
              <a:t>Burundi</a:t>
            </a:r>
          </a:p>
          <a:p>
            <a:r>
              <a:rPr lang="en-US" dirty="0" smtClean="0">
                <a:solidFill>
                  <a:srgbClr val="595959"/>
                </a:solidFill>
              </a:rPr>
              <a:t>Democratic Republic Congo</a:t>
            </a:r>
          </a:p>
          <a:p>
            <a:r>
              <a:rPr lang="en-US" dirty="0" smtClean="0">
                <a:solidFill>
                  <a:srgbClr val="595959"/>
                </a:solidFill>
              </a:rPr>
              <a:t>Ethiopia</a:t>
            </a:r>
          </a:p>
          <a:p>
            <a:r>
              <a:rPr lang="en-US" dirty="0" smtClean="0">
                <a:solidFill>
                  <a:srgbClr val="595959"/>
                </a:solidFill>
              </a:rPr>
              <a:t>Eritrea</a:t>
            </a:r>
          </a:p>
          <a:p>
            <a:r>
              <a:rPr lang="en-US" dirty="0" smtClean="0">
                <a:solidFill>
                  <a:srgbClr val="595959"/>
                </a:solidFill>
              </a:rPr>
              <a:t>Somalia</a:t>
            </a:r>
            <a:endParaRPr lang="en-US" dirty="0">
              <a:solidFill>
                <a:srgbClr val="595959"/>
              </a:solidFill>
            </a:endParaRPr>
          </a:p>
        </p:txBody>
      </p:sp>
      <p:pic>
        <p:nvPicPr>
          <p:cNvPr id="6" name="my start LOGO-1-1.jpg" descr="/Users/emmanueljal/Desktop/my start LOGO-1-1.jpg"/>
          <p:cNvPicPr>
            <a:picLocks noChangeAspect="1"/>
          </p:cNvPicPr>
          <p:nvPr/>
        </p:nvPicPr>
        <p:blipFill>
          <a:blip r:embed="rId4" r:link="rId5"/>
          <a:stretch>
            <a:fillRect/>
          </a:stretch>
        </p:blipFill>
        <p:spPr>
          <a:xfrm>
            <a:off x="6934200" y="152400"/>
            <a:ext cx="2036064" cy="86868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0">
          <a:blip r:embed="rId2">
            <a:alphaModFix amt="56000"/>
          </a:blip>
          <a:tile tx="0" ty="0" sx="100000" sy="100000" flip="none" algn="tl"/>
        </a:blipFill>
        <a:effectLst/>
      </p:bgPr>
    </p:bg>
    <p:spTree>
      <p:nvGrpSpPr>
        <p:cNvPr id="1" name=""/>
        <p:cNvGrpSpPr/>
        <p:nvPr/>
      </p:nvGrpSpPr>
      <p:grpSpPr>
        <a:xfrm>
          <a:off x="0" y="0"/>
          <a:ext cx="0" cy="0"/>
          <a:chOff x="0" y="0"/>
          <a:chExt cx="0" cy="0"/>
        </a:xfrm>
      </p:grpSpPr>
      <p:sp>
        <p:nvSpPr>
          <p:cNvPr id="16" name="TextBox 15"/>
          <p:cNvSpPr txBox="1"/>
          <p:nvPr/>
        </p:nvSpPr>
        <p:spPr>
          <a:xfrm>
            <a:off x="1143000" y="1600200"/>
            <a:ext cx="6558206" cy="2954655"/>
          </a:xfrm>
          <a:prstGeom prst="rect">
            <a:avLst/>
          </a:prstGeom>
          <a:noFill/>
        </p:spPr>
        <p:txBody>
          <a:bodyPr wrap="none" rtlCol="0">
            <a:spAutoFit/>
          </a:bodyPr>
          <a:lstStyle/>
          <a:p>
            <a:r>
              <a:rPr lang="en-US" sz="2000" b="1" dirty="0" smtClean="0">
                <a:solidFill>
                  <a:srgbClr val="28591B"/>
                </a:solidFill>
              </a:rPr>
              <a:t>What do we do?</a:t>
            </a:r>
          </a:p>
          <a:p>
            <a:endParaRPr lang="en-US" sz="2000" b="1" dirty="0" smtClean="0">
              <a:solidFill>
                <a:srgbClr val="28591B"/>
              </a:solidFill>
            </a:endParaRPr>
          </a:p>
          <a:p>
            <a:r>
              <a:rPr lang="en-US" sz="2000" b="1" dirty="0" smtClean="0">
                <a:solidFill>
                  <a:srgbClr val="28591B"/>
                </a:solidFill>
              </a:rPr>
              <a:t>Kenya:</a:t>
            </a:r>
          </a:p>
          <a:p>
            <a:endParaRPr lang="en-US" dirty="0" smtClean="0"/>
          </a:p>
          <a:p>
            <a:r>
              <a:rPr lang="en-US" dirty="0" smtClean="0"/>
              <a:t>Each Summer we go to Kakuma refugee camp  with a small team</a:t>
            </a:r>
          </a:p>
          <a:p>
            <a:r>
              <a:rPr lang="en-US" dirty="0" smtClean="0"/>
              <a:t>artists and film makers </a:t>
            </a:r>
          </a:p>
          <a:p>
            <a:endParaRPr lang="en-US" dirty="0" smtClean="0"/>
          </a:p>
          <a:p>
            <a:pPr>
              <a:buFont typeface="Arial"/>
              <a:buChar char="•"/>
            </a:pPr>
            <a:r>
              <a:rPr lang="en-US" dirty="0" smtClean="0"/>
              <a:t>We work with young refugees from the ages of 6-21 years</a:t>
            </a:r>
          </a:p>
          <a:p>
            <a:pPr>
              <a:buFont typeface="Arial"/>
              <a:buChar char="•"/>
            </a:pPr>
            <a:r>
              <a:rPr lang="en-US" dirty="0" smtClean="0"/>
              <a:t>Our groups are mixed: They are open to people from all the various</a:t>
            </a:r>
          </a:p>
          <a:p>
            <a:r>
              <a:rPr lang="en-US" dirty="0" smtClean="0"/>
              <a:t>communities in the camp</a:t>
            </a:r>
          </a:p>
        </p:txBody>
      </p:sp>
      <p:pic>
        <p:nvPicPr>
          <p:cNvPr id="5" name="my start LOGO-1-1.jpg" descr="/Users/emmanueljal/Desktop/my start LOGO-1-1.jpg"/>
          <p:cNvPicPr>
            <a:picLocks noChangeAspect="1"/>
          </p:cNvPicPr>
          <p:nvPr/>
        </p:nvPicPr>
        <p:blipFill>
          <a:blip r:embed="rId3" r:link="rId4">
            <a:clrChange>
              <a:clrFrom>
                <a:srgbClr val="FFFFFF"/>
              </a:clrFrom>
              <a:clrTo>
                <a:srgbClr val="FFFFFF">
                  <a:alpha val="0"/>
                </a:srgbClr>
              </a:clrTo>
            </a:clrChange>
          </a:blip>
          <a:stretch>
            <a:fillRect/>
          </a:stretch>
        </p:blipFill>
        <p:spPr>
          <a:xfrm>
            <a:off x="6858000" y="152400"/>
            <a:ext cx="2036064" cy="868680"/>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0">
          <a:blip r:embed="rId2">
            <a:alphaModFix amt="56000"/>
          </a:blip>
          <a:tile tx="0" ty="0" sx="100000" sy="100000" flip="none" algn="tl"/>
        </a:blipFill>
        <a:effectLst/>
      </p:bgPr>
    </p:bg>
    <p:spTree>
      <p:nvGrpSpPr>
        <p:cNvPr id="1" name=""/>
        <p:cNvGrpSpPr/>
        <p:nvPr/>
      </p:nvGrpSpPr>
      <p:grpSpPr>
        <a:xfrm>
          <a:off x="0" y="0"/>
          <a:ext cx="0" cy="0"/>
          <a:chOff x="0" y="0"/>
          <a:chExt cx="0" cy="0"/>
        </a:xfrm>
      </p:grpSpPr>
      <p:sp>
        <p:nvSpPr>
          <p:cNvPr id="16" name="TextBox 15"/>
          <p:cNvSpPr txBox="1"/>
          <p:nvPr/>
        </p:nvSpPr>
        <p:spPr>
          <a:xfrm>
            <a:off x="1219200" y="1371600"/>
            <a:ext cx="6710606" cy="3385542"/>
          </a:xfrm>
          <a:prstGeom prst="rect">
            <a:avLst/>
          </a:prstGeom>
          <a:noFill/>
        </p:spPr>
        <p:txBody>
          <a:bodyPr wrap="square" rtlCol="0">
            <a:spAutoFit/>
          </a:bodyPr>
          <a:lstStyle/>
          <a:p>
            <a:r>
              <a:rPr lang="en-US" sz="2000" b="1" dirty="0" smtClean="0">
                <a:solidFill>
                  <a:srgbClr val="28591B"/>
                </a:solidFill>
              </a:rPr>
              <a:t> What do we do?</a:t>
            </a:r>
          </a:p>
          <a:p>
            <a:endParaRPr lang="en-US" sz="2000" b="1" dirty="0" smtClean="0">
              <a:solidFill>
                <a:srgbClr val="28591B"/>
              </a:solidFill>
            </a:endParaRPr>
          </a:p>
          <a:p>
            <a:r>
              <a:rPr lang="en-US" sz="2000" b="1" dirty="0" smtClean="0">
                <a:solidFill>
                  <a:srgbClr val="28591B"/>
                </a:solidFill>
              </a:rPr>
              <a:t>                                              Kenya:</a:t>
            </a:r>
          </a:p>
          <a:p>
            <a:endParaRPr lang="en-US" sz="2000" b="1" dirty="0" smtClean="0">
              <a:solidFill>
                <a:srgbClr val="28591B"/>
              </a:solidFill>
            </a:endParaRPr>
          </a:p>
          <a:p>
            <a:endParaRPr lang="en-US" sz="2000" b="1" dirty="0" smtClean="0">
              <a:solidFill>
                <a:srgbClr val="28591B"/>
              </a:solidFill>
            </a:endParaRPr>
          </a:p>
          <a:p>
            <a:endParaRPr lang="en-US" sz="2000" b="1" dirty="0" smtClean="0">
              <a:solidFill>
                <a:srgbClr val="28591B"/>
              </a:solidFill>
            </a:endParaRPr>
          </a:p>
          <a:p>
            <a:endParaRPr lang="en-US" sz="2000" b="1" dirty="0" smtClean="0">
              <a:solidFill>
                <a:srgbClr val="28591B"/>
              </a:solidFill>
            </a:endParaRPr>
          </a:p>
          <a:p>
            <a:endParaRPr lang="en-US" sz="2000" b="1" dirty="0" smtClean="0">
              <a:solidFill>
                <a:srgbClr val="28591B"/>
              </a:solidFill>
            </a:endParaRPr>
          </a:p>
          <a:p>
            <a:endParaRPr lang="en-US" dirty="0" smtClean="0"/>
          </a:p>
          <a:p>
            <a:pPr>
              <a:buFont typeface="Arial"/>
              <a:buChar char="•"/>
            </a:pPr>
            <a:r>
              <a:rPr lang="en-US" dirty="0" smtClean="0"/>
              <a:t>Our film workshops are run in conjunction with teenage/young adults</a:t>
            </a:r>
          </a:p>
          <a:p>
            <a:r>
              <a:rPr lang="en-US" dirty="0" smtClean="0"/>
              <a:t>  who are on the </a:t>
            </a:r>
            <a:r>
              <a:rPr lang="en-US" b="1" i="1" dirty="0" smtClean="0"/>
              <a:t>Film Aid </a:t>
            </a:r>
            <a:r>
              <a:rPr lang="en-US" dirty="0" smtClean="0"/>
              <a:t>course </a:t>
            </a:r>
          </a:p>
        </p:txBody>
      </p:sp>
      <p:pic>
        <p:nvPicPr>
          <p:cNvPr id="5" name="my start LOGO-1-1.jpg" descr="/Users/emmanueljal/Desktop/my start LOGO-1-1.jpg"/>
          <p:cNvPicPr>
            <a:picLocks noChangeAspect="1"/>
          </p:cNvPicPr>
          <p:nvPr/>
        </p:nvPicPr>
        <p:blipFill>
          <a:blip r:embed="rId3" r:link="rId4">
            <a:clrChange>
              <a:clrFrom>
                <a:srgbClr val="FFFFFF"/>
              </a:clrFrom>
              <a:clrTo>
                <a:srgbClr val="FFFFFF">
                  <a:alpha val="0"/>
                </a:srgbClr>
              </a:clrTo>
            </a:clrChange>
          </a:blip>
          <a:stretch>
            <a:fillRect/>
          </a:stretch>
        </p:blipFill>
        <p:spPr>
          <a:xfrm>
            <a:off x="6911774" y="152400"/>
            <a:ext cx="2036064" cy="868680"/>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2">
            <a:alphaModFix amt="56000"/>
          </a:blip>
          <a:tile tx="0" ty="0" sx="100000" sy="100000" flip="none" algn="tl"/>
        </a:blipFill>
        <a:effectLst/>
      </p:bgPr>
    </p:bg>
    <p:spTree>
      <p:nvGrpSpPr>
        <p:cNvPr id="1" name=""/>
        <p:cNvGrpSpPr/>
        <p:nvPr/>
      </p:nvGrpSpPr>
      <p:grpSpPr>
        <a:xfrm>
          <a:off x="0" y="0"/>
          <a:ext cx="0" cy="0"/>
          <a:chOff x="0" y="0"/>
          <a:chExt cx="0" cy="0"/>
        </a:xfrm>
      </p:grpSpPr>
      <p:sp>
        <p:nvSpPr>
          <p:cNvPr id="16" name="TextBox 15"/>
          <p:cNvSpPr txBox="1"/>
          <p:nvPr/>
        </p:nvSpPr>
        <p:spPr>
          <a:xfrm>
            <a:off x="533400" y="5105400"/>
            <a:ext cx="8164164" cy="369332"/>
          </a:xfrm>
          <a:prstGeom prst="rect">
            <a:avLst/>
          </a:prstGeom>
          <a:noFill/>
        </p:spPr>
        <p:txBody>
          <a:bodyPr wrap="none" rtlCol="0">
            <a:spAutoFit/>
          </a:bodyPr>
          <a:lstStyle/>
          <a:p>
            <a:pPr algn="just"/>
            <a:r>
              <a:rPr lang="en-US" dirty="0" smtClean="0"/>
              <a:t>We then exhibit the work for other members of the community to view &amp; appreciate.</a:t>
            </a:r>
          </a:p>
        </p:txBody>
      </p:sp>
      <p:pic>
        <p:nvPicPr>
          <p:cNvPr id="5" name="my start LOGO-1-1.jpg" descr="/Users/emmanueljal/Desktop/my start LOGO-1-1.jpg"/>
          <p:cNvPicPr>
            <a:picLocks noChangeAspect="1"/>
          </p:cNvPicPr>
          <p:nvPr/>
        </p:nvPicPr>
        <p:blipFill>
          <a:blip r:embed="rId3" r:link="rId4">
            <a:clrChange>
              <a:clrFrom>
                <a:srgbClr val="FDFFFE"/>
              </a:clrFrom>
              <a:clrTo>
                <a:srgbClr val="FDFFFE">
                  <a:alpha val="0"/>
                </a:srgbClr>
              </a:clrTo>
            </a:clrChange>
          </a:blip>
          <a:stretch>
            <a:fillRect/>
          </a:stretch>
        </p:blipFill>
        <p:spPr>
          <a:xfrm>
            <a:off x="6934200" y="152400"/>
            <a:ext cx="2036064" cy="868680"/>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924800" cy="1470025"/>
          </a:xfrm>
        </p:spPr>
        <p:txBody>
          <a:bodyPr>
            <a:normAutofit/>
          </a:bodyPr>
          <a:lstStyle/>
          <a:p>
            <a:pPr algn="just"/>
            <a:r>
              <a:rPr lang="en-US" sz="2000" b="1" dirty="0" smtClean="0">
                <a:solidFill>
                  <a:srgbClr val="28591B"/>
                </a:solidFill>
              </a:rPr>
              <a:t>UK:</a:t>
            </a:r>
            <a:br>
              <a:rPr lang="en-US" sz="2000" b="1" dirty="0" smtClean="0">
                <a:solidFill>
                  <a:srgbClr val="28591B"/>
                </a:solidFill>
              </a:rPr>
            </a:br>
            <a:r>
              <a:rPr lang="en-US" sz="2000" b="1" dirty="0" smtClean="0">
                <a:solidFill>
                  <a:srgbClr val="28591B"/>
                </a:solidFill>
              </a:rPr>
              <a:t/>
            </a:r>
            <a:br>
              <a:rPr lang="en-US" sz="2000" b="1" dirty="0" smtClean="0">
                <a:solidFill>
                  <a:srgbClr val="28591B"/>
                </a:solidFill>
              </a:rPr>
            </a:br>
            <a:r>
              <a:rPr lang="en-US" sz="1800" dirty="0" smtClean="0"/>
              <a:t>We bring the work created in the camp back to the UK and exhibit in schools here.</a:t>
            </a:r>
            <a:endParaRPr lang="en-US" sz="2000" b="1" dirty="0">
              <a:solidFill>
                <a:srgbClr val="28591B"/>
              </a:solidFill>
            </a:endParaRPr>
          </a:p>
        </p:txBody>
      </p:sp>
      <p:pic>
        <p:nvPicPr>
          <p:cNvPr id="5" name="my start LOGO-1-1.jpg" descr="/Users/emmanueljal/Desktop/my start LOGO-1-1.jpg"/>
          <p:cNvPicPr>
            <a:picLocks noChangeAspect="1"/>
          </p:cNvPicPr>
          <p:nvPr/>
        </p:nvPicPr>
        <p:blipFill>
          <a:blip r:embed="rId4" r:link="rId5">
            <a:clrChange>
              <a:clrFrom>
                <a:srgbClr val="FFFFFF"/>
              </a:clrFrom>
              <a:clrTo>
                <a:srgbClr val="FFFFFF">
                  <a:alpha val="0"/>
                </a:srgbClr>
              </a:clrTo>
            </a:clrChange>
          </a:blip>
          <a:stretch>
            <a:fillRect/>
          </a:stretch>
        </p:blipFill>
        <p:spPr>
          <a:xfrm>
            <a:off x="6858000" y="152400"/>
            <a:ext cx="2036064" cy="86868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0">
          <a:blip r:embed="rId3">
            <a:alphaModFix amt="87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00"/>
            <a:ext cx="7772400" cy="1470025"/>
          </a:xfrm>
        </p:spPr>
        <p:txBody>
          <a:bodyPr/>
          <a:lstStyle/>
          <a:p>
            <a:r>
              <a:rPr lang="en-US" dirty="0" smtClean="0"/>
              <a:t>Why art in a refugee camp?</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2130425"/>
            <a:ext cx="7315200" cy="1470025"/>
          </a:xfrm>
        </p:spPr>
        <p:txBody>
          <a:bodyPr/>
          <a:lstStyle/>
          <a:p>
            <a:r>
              <a:rPr lang="en-US" dirty="0" smtClean="0"/>
              <a:t>;Bug Workaround;</a:t>
            </a:r>
            <a:endParaRPr lang="en-US" dirty="0"/>
          </a:p>
        </p:txBody>
      </p:sp>
      <p:sp>
        <p:nvSpPr>
          <p:cNvPr id="3" name="Subtitle 2"/>
          <p:cNvSpPr>
            <a:spLocks noGrp="1"/>
          </p:cNvSpPr>
          <p:nvPr>
            <p:ph type="subTitle" idx="1"/>
          </p:nvPr>
        </p:nvSpPr>
        <p:spPr/>
        <p:txBody>
          <a:bodyPr/>
          <a:lstStyle/>
          <a:p>
            <a:r>
              <a:rPr lang="en-US" dirty="0" smtClean="0"/>
              <a:t>ThWhhhpjpojr</a:t>
            </a:r>
            <a:endParaRPr lang="en-US" dirty="0"/>
          </a:p>
        </p:txBody>
      </p:sp>
      <p:pic>
        <p:nvPicPr>
          <p:cNvPr id="4" name="Picture 3"/>
          <p:cNvPicPr>
            <a:picLocks noChangeAspect="1"/>
          </p:cNvPicPr>
          <p:nvPr/>
        </p:nvPicPr>
        <p:blipFill>
          <a:blip r:embed="rId2"/>
          <a:stretch>
            <a:fillRect/>
          </a:stretch>
        </p:blipFill>
        <p:spPr>
          <a:xfrm>
            <a:off x="6635750" y="228600"/>
            <a:ext cx="2273300" cy="965200"/>
          </a:xfrm>
          <a:prstGeom prst="rect">
            <a:avLst/>
          </a:prstGeom>
        </p:spPr>
      </p:pic>
      <p:pic>
        <p:nvPicPr>
          <p:cNvPr id="5" name="Picture 4"/>
          <p:cNvPicPr>
            <a:picLocks noChangeAspect="1"/>
          </p:cNvPicPr>
          <p:nvPr/>
        </p:nvPicPr>
        <p:blipFill>
          <a:blip r:embed="rId3"/>
          <a:stretch>
            <a:fillRect/>
          </a:stretch>
        </p:blipFill>
        <p:spPr>
          <a:xfrm>
            <a:off x="1216432" y="2345576"/>
            <a:ext cx="4269968" cy="2836024"/>
          </a:xfrm>
          <a:prstGeom prst="rect">
            <a:avLst/>
          </a:prstGeom>
        </p:spPr>
      </p:pic>
      <p:pic>
        <p:nvPicPr>
          <p:cNvPr id="6" name="Picture 5"/>
          <p:cNvPicPr preferRelativeResize="0">
            <a:picLocks noChangeAspect="1"/>
          </p:cNvPicPr>
          <p:nvPr/>
        </p:nvPicPr>
        <p:blipFill>
          <a:blip r:embed="rId4"/>
          <a:stretch>
            <a:fillRect/>
          </a:stretch>
        </p:blipFill>
        <p:spPr>
          <a:xfrm>
            <a:off x="5486400" y="2316481"/>
            <a:ext cx="2438400" cy="2865119"/>
          </a:xfrm>
          <a:prstGeom prst="rect">
            <a:avLst/>
          </a:prstGeom>
        </p:spPr>
      </p:pic>
      <p:sp>
        <p:nvSpPr>
          <p:cNvPr id="7" name="TextBox 6"/>
          <p:cNvSpPr txBox="1"/>
          <p:nvPr/>
        </p:nvSpPr>
        <p:spPr>
          <a:xfrm>
            <a:off x="2971800" y="993745"/>
            <a:ext cx="2971800" cy="400110"/>
          </a:xfrm>
          <a:prstGeom prst="rect">
            <a:avLst/>
          </a:prstGeom>
          <a:noFill/>
        </p:spPr>
        <p:txBody>
          <a:bodyPr wrap="square" rtlCol="0">
            <a:spAutoFit/>
          </a:bodyPr>
          <a:lstStyle/>
          <a:p>
            <a:pPr algn="ctr"/>
            <a:r>
              <a:rPr lang="en-US" sz="2000" b="1" dirty="0" smtClean="0">
                <a:solidFill>
                  <a:srgbClr val="28591B"/>
                </a:solidFill>
              </a:rPr>
              <a:t>Who are we?</a:t>
            </a:r>
            <a:endParaRPr lang="en-US" sz="2000" b="1" dirty="0">
              <a:solidFill>
                <a:srgbClr val="28591B"/>
              </a:solidFill>
            </a:endParaRPr>
          </a:p>
        </p:txBody>
      </p:sp>
      <p:sp>
        <p:nvSpPr>
          <p:cNvPr id="9" name="TextBox 8"/>
          <p:cNvSpPr txBox="1"/>
          <p:nvPr/>
        </p:nvSpPr>
        <p:spPr>
          <a:xfrm>
            <a:off x="609600" y="1422246"/>
            <a:ext cx="8070850" cy="923330"/>
          </a:xfrm>
          <a:prstGeom prst="rect">
            <a:avLst/>
          </a:prstGeom>
          <a:noFill/>
        </p:spPr>
        <p:txBody>
          <a:bodyPr wrap="square" rtlCol="0">
            <a:spAutoFit/>
          </a:bodyPr>
          <a:lstStyle/>
          <a:p>
            <a:pPr algn="ctr"/>
            <a:r>
              <a:rPr lang="en-US" dirty="0" smtClean="0">
                <a:solidFill>
                  <a:srgbClr val="7F7F7F"/>
                </a:solidFill>
              </a:rPr>
              <a:t>My start is a charity that facilitates art workshops for young people in Kakuma refugee camp; so they </a:t>
            </a:r>
          </a:p>
          <a:p>
            <a:pPr algn="ctr"/>
            <a:r>
              <a:rPr lang="en-US" dirty="0" smtClean="0">
                <a:solidFill>
                  <a:srgbClr val="7F7F7F"/>
                </a:solidFill>
              </a:rPr>
              <a:t>can depict their lives and experiences.</a:t>
            </a:r>
          </a:p>
          <a:p>
            <a:pPr algn="ctr"/>
            <a:endParaRPr lang="en-US" dirty="0">
              <a:solidFill>
                <a:srgbClr val="7F7F7F"/>
              </a:solidFill>
            </a:endParaRPr>
          </a:p>
        </p:txBody>
      </p:sp>
      <p:sp>
        <p:nvSpPr>
          <p:cNvPr id="10" name="TextBox 9"/>
          <p:cNvSpPr txBox="1"/>
          <p:nvPr/>
        </p:nvSpPr>
        <p:spPr>
          <a:xfrm>
            <a:off x="1143000" y="5181600"/>
            <a:ext cx="6934200" cy="646331"/>
          </a:xfrm>
          <a:prstGeom prst="rect">
            <a:avLst/>
          </a:prstGeom>
          <a:noFill/>
        </p:spPr>
        <p:txBody>
          <a:bodyPr wrap="square" rtlCol="0">
            <a:spAutoFit/>
          </a:bodyPr>
          <a:lstStyle/>
          <a:p>
            <a:pPr algn="ctr"/>
            <a:r>
              <a:rPr lang="en-US" dirty="0" smtClean="0">
                <a:solidFill>
                  <a:schemeClr val="tx1">
                    <a:lumMod val="50000"/>
                    <a:lumOff val="50000"/>
                  </a:schemeClr>
                </a:solidFill>
              </a:rPr>
              <a:t>The art work produced is then taken to the UK and exhibited in London schools so you can learn more about the issues raised in the work.</a:t>
            </a:r>
            <a:endParaRPr lang="en-US" dirty="0">
              <a:solidFill>
                <a:schemeClr val="tx1">
                  <a:lumMod val="50000"/>
                  <a:lumOff val="50000"/>
                </a:schemeClr>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524000"/>
            <a:ext cx="7772400" cy="1470025"/>
          </a:xfrm>
        </p:spPr>
        <p:txBody>
          <a:bodyPr/>
          <a:lstStyle/>
          <a:p>
            <a:r>
              <a:rPr lang="en-US" dirty="0" smtClean="0">
                <a:solidFill>
                  <a:schemeClr val="bg1">
                    <a:lumMod val="65000"/>
                  </a:schemeClr>
                </a:solidFill>
              </a:rPr>
              <a:t>Why art in a refugee camp?</a:t>
            </a:r>
            <a:endParaRPr lang="en-US" dirty="0">
              <a:solidFill>
                <a:schemeClr val="bg1">
                  <a:lumMod val="65000"/>
                </a:schemeClr>
              </a:solidFill>
            </a:endParaRPr>
          </a:p>
        </p:txBody>
      </p:sp>
      <p:pic>
        <p:nvPicPr>
          <p:cNvPr id="5" name="my start LOGO-1-1.jpg" descr="/Users/emmanueljal/Desktop/my start LOGO-1-1.jpg"/>
          <p:cNvPicPr>
            <a:picLocks noChangeAspect="1"/>
          </p:cNvPicPr>
          <p:nvPr/>
        </p:nvPicPr>
        <p:blipFill>
          <a:blip r:embed="rId4" r:link="rId5">
            <a:clrChange>
              <a:clrFrom>
                <a:srgbClr val="FFFFFF"/>
              </a:clrFrom>
              <a:clrTo>
                <a:srgbClr val="FFFFFF">
                  <a:alpha val="0"/>
                </a:srgbClr>
              </a:clrTo>
            </a:clrChange>
          </a:blip>
          <a:stretch>
            <a:fillRect/>
          </a:stretch>
        </p:blipFill>
        <p:spPr>
          <a:xfrm>
            <a:off x="6934200" y="152400"/>
            <a:ext cx="2036064" cy="86868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87975"/>
            <a:ext cx="7772400" cy="1470025"/>
          </a:xfrm>
        </p:spPr>
        <p:txBody>
          <a:bodyPr/>
          <a:lstStyle/>
          <a:p>
            <a:r>
              <a:rPr lang="en-US" sz="3600" dirty="0" smtClean="0">
                <a:solidFill>
                  <a:schemeClr val="tx1">
                    <a:lumMod val="50000"/>
                    <a:lumOff val="50000"/>
                  </a:schemeClr>
                </a:solidFill>
              </a:rPr>
              <a:t>Where is Kakuma?</a:t>
            </a:r>
            <a:r>
              <a:rPr lang="en-US" dirty="0" smtClean="0"/>
              <a:t/>
            </a:r>
            <a:br>
              <a:rPr lang="en-US" dirty="0" smtClean="0"/>
            </a:br>
            <a:endParaRPr lang="en-US" dirty="0"/>
          </a:p>
        </p:txBody>
      </p:sp>
      <p:pic>
        <p:nvPicPr>
          <p:cNvPr id="4" name="Picture 3"/>
          <p:cNvPicPr>
            <a:picLocks noChangeAspect="1"/>
          </p:cNvPicPr>
          <p:nvPr/>
        </p:nvPicPr>
        <p:blipFill>
          <a:blip r:embed="rId3"/>
          <a:stretch>
            <a:fillRect/>
          </a:stretch>
        </p:blipFill>
        <p:spPr>
          <a:xfrm>
            <a:off x="6635750" y="228600"/>
            <a:ext cx="2273300" cy="965200"/>
          </a:xfrm>
          <a:prstGeom prst="rect">
            <a:avLst/>
          </a:prstGeom>
        </p:spPr>
      </p:pic>
      <p:pic>
        <p:nvPicPr>
          <p:cNvPr id="5" name="Picture 4" descr="kakuma map"/>
          <p:cNvPicPr>
            <a:picLocks noChangeAspect="1"/>
          </p:cNvPicPr>
          <p:nvPr/>
        </p:nvPicPr>
        <p:blipFill>
          <a:blip r:embed="rId4"/>
          <a:stretch>
            <a:fillRect/>
          </a:stretch>
        </p:blipFill>
        <p:spPr>
          <a:xfrm>
            <a:off x="2133600" y="1193800"/>
            <a:ext cx="4956753" cy="419417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93800"/>
            <a:ext cx="7772400" cy="1470025"/>
          </a:xfrm>
        </p:spPr>
        <p:txBody>
          <a:bodyPr/>
          <a:lstStyle/>
          <a:p>
            <a:r>
              <a:rPr lang="en-US" dirty="0" smtClean="0"/>
              <a:t>‘Nowhere’</a:t>
            </a:r>
            <a:endParaRPr lang="en-US" dirty="0"/>
          </a:p>
        </p:txBody>
      </p:sp>
      <p:pic>
        <p:nvPicPr>
          <p:cNvPr id="5" name="my start LOGO-1-1.jpg" descr="/Users/emmanueljal/Desktop/my start LOGO-1-1.jpg"/>
          <p:cNvPicPr>
            <a:picLocks noChangeAspect="1"/>
          </p:cNvPicPr>
          <p:nvPr/>
        </p:nvPicPr>
        <p:blipFill>
          <a:blip r:embed="rId4" r:link="rId5">
            <a:clrChange>
              <a:clrFrom>
                <a:srgbClr val="FFFFFF"/>
              </a:clrFrom>
              <a:clrTo>
                <a:srgbClr val="FFFFFF">
                  <a:alpha val="0"/>
                </a:srgbClr>
              </a:clrTo>
            </a:clrChange>
          </a:blip>
          <a:stretch>
            <a:fillRect/>
          </a:stretch>
        </p:blipFill>
        <p:spPr>
          <a:xfrm>
            <a:off x="6781800" y="325120"/>
            <a:ext cx="2036064" cy="86868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blipFill rotWithShape="1">
          <a:blip r:embed="rId3">
            <a:lum contrast="-6000"/>
          </a:blip>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419600" y="1193800"/>
            <a:ext cx="6400800" cy="1752600"/>
          </a:xfrm>
        </p:spPr>
        <p:txBody>
          <a:bodyPr/>
          <a:lstStyle/>
          <a:p>
            <a:endParaRPr lang="en-US" dirty="0" smtClean="0">
              <a:solidFill>
                <a:srgbClr val="000000"/>
              </a:solidFill>
            </a:endParaRPr>
          </a:p>
          <a:p>
            <a:r>
              <a:rPr lang="en-US" dirty="0" smtClean="0">
                <a:solidFill>
                  <a:srgbClr val="000000"/>
                </a:solidFill>
              </a:rPr>
              <a:t>The Turkana Tribe</a:t>
            </a:r>
            <a:endParaRPr lang="en-US" dirty="0">
              <a:solidFill>
                <a:srgbClr val="000000"/>
              </a:solidFill>
            </a:endParaRPr>
          </a:p>
        </p:txBody>
      </p:sp>
      <p:pic>
        <p:nvPicPr>
          <p:cNvPr id="5" name="my start LOGO-1-1.jpg" descr="/Users/emmanueljal/Desktop/my start LOGO-1-1.jpg"/>
          <p:cNvPicPr>
            <a:picLocks noChangeAspect="1"/>
          </p:cNvPicPr>
          <p:nvPr/>
        </p:nvPicPr>
        <p:blipFill>
          <a:blip r:embed="rId4" r:link="rId5">
            <a:clrChange>
              <a:clrFrom>
                <a:srgbClr val="FFFFFF"/>
              </a:clrFrom>
              <a:clrTo>
                <a:srgbClr val="FFFFFF">
                  <a:alpha val="0"/>
                </a:srgbClr>
              </a:clrTo>
            </a:clrChange>
          </a:blip>
          <a:stretch>
            <a:fillRect/>
          </a:stretch>
        </p:blipFill>
        <p:spPr>
          <a:xfrm>
            <a:off x="6781800" y="325120"/>
            <a:ext cx="2036064" cy="86868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my start LOGO-1-1.jpg" descr="/Users/emmanueljal/Desktop/my start LOGO-1-1.jpg"/>
          <p:cNvPicPr>
            <a:picLocks noChangeAspect="1"/>
          </p:cNvPicPr>
          <p:nvPr/>
        </p:nvPicPr>
        <p:blipFill>
          <a:blip r:embed="rId4" r:link="rId5">
            <a:clrChange>
              <a:clrFrom>
                <a:srgbClr val="FFFFFF"/>
              </a:clrFrom>
              <a:clrTo>
                <a:srgbClr val="FFFFFF">
                  <a:alpha val="0"/>
                </a:srgbClr>
              </a:clrTo>
            </a:clrChange>
          </a:blip>
          <a:stretch>
            <a:fillRect/>
          </a:stretch>
        </p:blipFill>
        <p:spPr>
          <a:xfrm>
            <a:off x="6858000" y="304800"/>
            <a:ext cx="2036064" cy="86868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my start LOGO-1-1.jpg" descr="/Users/emmanueljal/Desktop/my start LOGO-1-1.jpg"/>
          <p:cNvPicPr>
            <a:picLocks noChangeAspect="1"/>
          </p:cNvPicPr>
          <p:nvPr/>
        </p:nvPicPr>
        <p:blipFill>
          <a:blip r:embed="rId4" r:link="rId5">
            <a:clrChange>
              <a:clrFrom>
                <a:srgbClr val="FFFFFF"/>
              </a:clrFrom>
              <a:clrTo>
                <a:srgbClr val="FFFFFF">
                  <a:alpha val="0"/>
                </a:srgbClr>
              </a:clrTo>
            </a:clrChange>
          </a:blip>
          <a:stretch>
            <a:fillRect/>
          </a:stretch>
        </p:blipFill>
        <p:spPr>
          <a:xfrm>
            <a:off x="6858000" y="152400"/>
            <a:ext cx="2036064" cy="86868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my start LOGO-1-1.jpg" descr="/Users/emmanueljal/Desktop/my start LOGO-1-1.jpg"/>
          <p:cNvPicPr>
            <a:picLocks noChangeAspect="1"/>
          </p:cNvPicPr>
          <p:nvPr/>
        </p:nvPicPr>
        <p:blipFill>
          <a:blip r:embed="rId4" r:link="rId5">
            <a:clrChange>
              <a:clrFrom>
                <a:srgbClr val="FFFFFF"/>
              </a:clrFrom>
              <a:clrTo>
                <a:srgbClr val="FFFFFF">
                  <a:alpha val="0"/>
                </a:srgbClr>
              </a:clrTo>
            </a:clrChange>
          </a:blip>
          <a:stretch>
            <a:fillRect/>
          </a:stretch>
        </p:blipFill>
        <p:spPr>
          <a:xfrm>
            <a:off x="228600" y="152400"/>
            <a:ext cx="2036064" cy="86868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577</TotalTime>
  <Words>711</Words>
  <Application>Microsoft Macintosh PowerPoint</Application>
  <PresentationFormat>On-screen Show (4:3)</PresentationFormat>
  <Paragraphs>85</Paragraphs>
  <Slides>16</Slides>
  <Notes>12</Notes>
  <HiddenSlides>0</HiddenSlides>
  <MMClips>0</MMClips>
  <ScaleCrop>false</ScaleCrop>
  <HeadingPairs>
    <vt:vector size="4" baseType="variant">
      <vt:variant>
        <vt:lpstr>Design Template</vt:lpstr>
      </vt:variant>
      <vt:variant>
        <vt:i4>1</vt:i4>
      </vt:variant>
      <vt:variant>
        <vt:lpstr>Slide Titles</vt:lpstr>
      </vt:variant>
      <vt:variant>
        <vt:i4>16</vt:i4>
      </vt:variant>
    </vt:vector>
  </HeadingPairs>
  <TitlesOfParts>
    <vt:vector size="17" baseType="lpstr">
      <vt:lpstr>Office Theme</vt:lpstr>
      <vt:lpstr>Slide 1</vt:lpstr>
      <vt:lpstr>;Bug Workaround;</vt:lpstr>
      <vt:lpstr>Why art in a refugee camp?</vt:lpstr>
      <vt:lpstr>Where is Kakuma? </vt:lpstr>
      <vt:lpstr>‘Nowhere’</vt:lpstr>
      <vt:lpstr>Slide 6</vt:lpstr>
      <vt:lpstr>Slide 7</vt:lpstr>
      <vt:lpstr>Slide 8</vt:lpstr>
      <vt:lpstr>Slide 9</vt:lpstr>
      <vt:lpstr>Slide 10</vt:lpstr>
      <vt:lpstr>Slide 11</vt:lpstr>
      <vt:lpstr>Slide 12</vt:lpstr>
      <vt:lpstr>Slide 13</vt:lpstr>
      <vt:lpstr>Slide 14</vt:lpstr>
      <vt:lpstr>UK:  We bring the work created in the camp back to the UK and exhibit in schools here.</vt:lpstr>
      <vt:lpstr>Why art in a refugee camp?</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Emmanuel  Jal</dc:creator>
  <cp:lastModifiedBy>Emmanuel  Jal</cp:lastModifiedBy>
  <cp:revision>56</cp:revision>
  <dcterms:created xsi:type="dcterms:W3CDTF">2016-05-20T09:40:24Z</dcterms:created>
  <dcterms:modified xsi:type="dcterms:W3CDTF">2016-05-20T09:42:06Z</dcterms:modified>
</cp:coreProperties>
</file>